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20"/>
  </p:normalViewPr>
  <p:slideViewPr>
    <p:cSldViewPr snapToGrid="0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215F1-C59E-EB45-A2C6-7D273C5F365F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7FBEC9-644A-134D-AA61-4B23DA1834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452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7FBEC9-644A-134D-AA61-4B23DA18349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098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7FBEC9-644A-134D-AA61-4B23DA18349C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7078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3042C4-2D53-9DDD-C3A7-8F335E11D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47289A4-84CE-62EC-952D-8FF9E94747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BA32AA-682C-AE7A-04C5-2615C4F77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9CA54E-7A72-2D39-3880-BC3D7F84E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A2AE48-DB76-18F6-23D5-53F9E5562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870984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E179AA-8D68-10CB-A0AA-04EABF2E5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67AAC80-0EA7-D73D-CB5A-D131F95BE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DE410B-2A2E-4ED3-6337-99AB94C08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9D3E77-DA1C-CBC7-930F-9DE6CF38C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0F9D0D-9E06-6507-4809-135BA28BD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6156481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36C5CC4-0162-7099-A8B6-18C224DAAE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52354F5-4804-2B19-1309-8A20DF2844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61B9F83-06B7-6B75-B7FF-D2A911E50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1884A7-7CB4-F1B7-638D-7724D0F49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CBB868-191C-B191-9D32-57D4AA25B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9637341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9A65F3-0E3F-E4D5-E832-E5BB3998D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70C30C-B059-9D62-8AA7-55AC3FAFF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CC4370-1CB6-FCE2-4CF2-F5F9DD573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D95D83-6BB5-D6A5-F608-E54A2A279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E05A86-1C91-EC1E-6DD5-723DC864F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4235066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FD5318-DF38-19C3-6FD8-8110C89FE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90BD98-8B95-77E3-A385-12C456841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0AF0C5-D000-A988-1D55-E9E8FCFC9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A5CCCB-5BFB-24BA-423F-34F7D45AB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7D18C5-AE71-AB7D-288D-781435F5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4992887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D027F8-BF6D-2CF4-564F-43685BC1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10652E-BFF5-F712-2969-89D3D4BEE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282BB80-FF96-C3BB-975C-AB9A8186C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2F3DC73-89CC-B212-46AB-5FACF396D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E7ABCE0-4785-ECC3-B547-7474FE549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3F51E1-7E0A-5439-FCCF-E3DC6F911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3322257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4C8219-DD2E-5C85-8B17-D026075AE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6DCAC6-815B-DC11-D383-F95769D1E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7F9E76-1612-24B8-4935-099B8115F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C0DD44-7436-7F00-E04B-DC642FF60F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BAEF52D-EFF3-686A-9E27-5272FA0D42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AB7DA46-DAD4-5FFD-1A89-210331B39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7ABAF01-E69F-9C33-440E-167CDADB3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4A0A84B-79B2-F27E-E11F-85D9F14A6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9247268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F7C099-2BB9-FF97-B310-B8D382912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3114331-FD34-55E0-93E1-D28B47DA0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4A33B04-5703-90F0-639B-A04FD408E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DEB960-DC8B-6682-E103-9A4F2C679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9875585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7F7B16B-B658-E4F7-981A-B8704326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E24CEF5-68DA-F56E-C726-C86A32138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55D3C2-EBBB-583E-4AB0-2D0DCB7F3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67477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2CBA5D-0249-9B23-C47F-1847B08B4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7C93E1C-8B61-6FE4-A8E8-B229546A9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B87DDF-CF3E-FCD4-AE61-6FD008E37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C6CFB7F-6B29-BBD6-8EC5-8B5C58973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6ADA978-7F55-2602-6A43-2BF61080A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F6B998A-2462-2325-D59C-96A19B595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3216812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21B23A-1EDB-6DD6-5EED-F6544091F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B4A89F8-4FF8-5FD3-2975-BE102B892B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90DAAF-5603-0C4B-5D27-ADEEF67ED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6EECF8-06E8-F4FF-E6E5-C0D915703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499F642-EE59-77DC-A599-D4761B9F3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CD4B142-A688-AAF0-D939-AB0F3BF61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7880580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F5B77A-C6B7-01DF-2137-2447DB3EB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CFF4BD-B524-9864-B28A-5AB748E7E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545C2E-D8A2-3AFD-7A16-82F834A33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CD8B30-1B71-45A1-8314-D59C86F581E1}" type="datetime1">
              <a:rPr lang="en-US" smtClean="0"/>
              <a:pPr/>
              <a:t>5/12/25</a:t>
            </a:fld>
            <a:endParaRPr lang="en-US" b="1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DDEDF0-458C-836F-9473-C977948680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b="1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6E360F-2704-2995-A8A6-E82ABF5E2A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792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200A3D-384D-88FF-274F-6C5B3EF27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ru-RU" sz="4200" b="0" i="0" u="none" strike="noStrike" spc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Применение </a:t>
            </a:r>
            <a:r>
              <a:rPr lang="en" sz="4200" b="0" i="0" u="none" strike="noStrike" spc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UML </a:t>
            </a:r>
            <a:r>
              <a:rPr lang="ru-RU" sz="4200" b="0" i="0" u="none" strike="noStrike" spc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для анализа требований к программному обеспечению</a:t>
            </a:r>
            <a:endParaRPr lang="ru-RU" sz="4200" spc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17FBC01-96DA-B7F0-2FA6-8F15225ED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>
            <a:normAutofit/>
          </a:bodyPr>
          <a:lstStyle/>
          <a:p>
            <a:r>
              <a:rPr lang="ru-RU" err="1"/>
              <a:t>Албахтин</a:t>
            </a:r>
            <a:r>
              <a:rPr lang="ru-RU"/>
              <a:t> Илья </a:t>
            </a:r>
          </a:p>
          <a:p>
            <a:r>
              <a:rPr lang="ru-RU" err="1"/>
              <a:t>Чихалов</a:t>
            </a:r>
            <a:r>
              <a:rPr lang="ru-RU"/>
              <a:t> Герман </a:t>
            </a:r>
          </a:p>
          <a:p>
            <a:r>
              <a:rPr lang="ru-RU"/>
              <a:t>ИНБО-12-23</a:t>
            </a:r>
          </a:p>
        </p:txBody>
      </p:sp>
      <p:sp>
        <p:nvSpPr>
          <p:cNvPr id="1028" name="Freeform: Shape 1032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29" name="Freeform: Shape 1034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0" name="Freeform: Shape 1036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32" name="Freeform: Shape 1038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6" name="Freeform: Shape 1040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026" name="Picture 2" descr="UML — Википедия">
            <a:extLst>
              <a:ext uri="{FF2B5EF4-FFF2-40B4-BE49-F238E27FC236}">
                <a16:creationId xmlns:a16="http://schemas.microsoft.com/office/drawing/2014/main" id="{314041AB-6483-DED6-7690-2500B7B71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" r="26962" b="2"/>
          <a:stretch/>
        </p:blipFill>
        <p:spPr bwMode="auto"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0" name="Freeform: Shape 1042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71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0B8A10-2E0E-BABC-0D5F-23953173D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u-RU" sz="4200" b="1" i="0" u="none" strike="noStrike">
                <a:effectLst/>
                <a:latin typeface="Google Sans Text"/>
              </a:rPr>
              <a:t>Преимущества применения </a:t>
            </a:r>
            <a:r>
              <a:rPr lang="en" sz="4200" b="1" i="0" u="none" strike="noStrike">
                <a:effectLst/>
                <a:latin typeface="Google Sans Text"/>
              </a:rPr>
              <a:t>UML</a:t>
            </a:r>
            <a:endParaRPr lang="ru-RU" sz="4200"/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4012D2F-7665-615A-2C86-BEF543FCC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ru-RU" sz="1900" b="0" i="0" u="none" strike="noStrike">
                <a:effectLst/>
                <a:latin typeface="-webkit-standard"/>
              </a:rPr>
              <a:t>Использование </a:t>
            </a:r>
            <a:r>
              <a:rPr lang="en" sz="1900" b="0" i="0" u="none" strike="noStrike">
                <a:effectLst/>
                <a:latin typeface="-webkit-standard"/>
              </a:rPr>
              <a:t>UML </a:t>
            </a:r>
            <a:r>
              <a:rPr lang="ru-RU" sz="1900" b="0" i="0" u="none" strike="noStrike">
                <a:effectLst/>
                <a:latin typeface="-webkit-standard"/>
              </a:rPr>
              <a:t>дает ряд преимуществ. Во-первых, это ясность, так как упрощается коммуникация. Во-вторых, полнота, позволяющая выявить скрытые требования и противоречия. В-третьих, экономия ресурсов за счет снижения риска дорогостоящих ошибок. И, наконец, универсальность, так как </a:t>
            </a:r>
            <a:r>
              <a:rPr lang="en" sz="1900" b="0" i="0" u="none" strike="noStrike">
                <a:effectLst/>
                <a:latin typeface="-webkit-standard"/>
              </a:rPr>
              <a:t>UML </a:t>
            </a:r>
            <a:r>
              <a:rPr lang="ru-RU" sz="1900" b="0" i="0" u="none" strike="noStrike">
                <a:effectLst/>
                <a:latin typeface="-webkit-standard"/>
              </a:rPr>
              <a:t>подходит для проектов любого масштаба</a:t>
            </a:r>
            <a:endParaRPr lang="ru-RU" sz="1900"/>
          </a:p>
        </p:txBody>
      </p:sp>
      <p:pic>
        <p:nvPicPr>
          <p:cNvPr id="8" name="Рисунок 7" descr="Изображение выглядит как рисунок, мультфильм, желтый, иллюстрация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E5AAB84-A7F6-E610-553C-64CBD99CD1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52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831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1" name="Rectangle 820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025143-A314-D1FE-E5D9-6E05BC242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u-RU" sz="4200" b="1" i="0" u="none" strike="noStrike">
                <a:effectLst/>
                <a:latin typeface="Google Sans Text"/>
              </a:rPr>
              <a:t>Ограничения и практический пример</a:t>
            </a:r>
            <a:endParaRPr lang="ru-RU" sz="4200"/>
          </a:p>
        </p:txBody>
      </p:sp>
      <p:sp>
        <p:nvSpPr>
          <p:cNvPr id="820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652B66-D994-0F1D-EBF8-765C16491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8"/>
            <a:ext cx="4670097" cy="3807301"/>
          </a:xfrm>
        </p:spPr>
        <p:txBody>
          <a:bodyPr>
            <a:normAutofit lnSpcReduction="10000"/>
          </a:bodyPr>
          <a:lstStyle/>
          <a:p>
            <a:r>
              <a:rPr lang="ru-RU" sz="1800" b="0" i="0" u="none" strike="noStrike" dirty="0">
                <a:effectLst/>
                <a:latin typeface="-webkit-standard"/>
              </a:rPr>
              <a:t>Однако у </a:t>
            </a:r>
            <a:r>
              <a:rPr lang="en" sz="1800" b="0" i="0" u="none" strike="noStrike" dirty="0">
                <a:effectLst/>
                <a:latin typeface="-webkit-standard"/>
              </a:rPr>
              <a:t>UML </a:t>
            </a:r>
            <a:r>
              <a:rPr lang="ru-RU" sz="1800" b="0" i="0" u="none" strike="noStrike" dirty="0">
                <a:effectLst/>
                <a:latin typeface="-webkit-standard"/>
              </a:rPr>
              <a:t>есть и ограничения: он требует времени на изучение, существует риск избыточной детализации, и не все заказчики готовы вникать в него. В качестве практического примера рассмотрим приложение такси. Вариант использования (</a:t>
            </a:r>
            <a:r>
              <a:rPr lang="en" sz="1800" b="0" i="0" u="none" strike="noStrike" dirty="0">
                <a:effectLst/>
                <a:latin typeface="-webkit-standard"/>
              </a:rPr>
              <a:t>Use Case) – </a:t>
            </a:r>
            <a:r>
              <a:rPr lang="ru-RU" sz="1800" b="0" i="0" u="none" strike="noStrike" dirty="0">
                <a:effectLst/>
                <a:latin typeface="-webkit-standard"/>
              </a:rPr>
              <a:t>пассажир заказывает поездку. Диаграмма активности (</a:t>
            </a:r>
            <a:r>
              <a:rPr lang="en" sz="1800" b="0" i="0" u="none" strike="noStrike" dirty="0">
                <a:effectLst/>
                <a:latin typeface="-webkit-standard"/>
              </a:rPr>
              <a:t>Activity) </a:t>
            </a:r>
            <a:r>
              <a:rPr lang="ru-RU" sz="1800" b="0" i="0" u="none" strike="noStrike" dirty="0">
                <a:effectLst/>
                <a:latin typeface="-webkit-standard"/>
              </a:rPr>
              <a:t>будет описывать шаги заказа от ввода адреса до прибытия машины. Диаграмма классов (</a:t>
            </a:r>
            <a:r>
              <a:rPr lang="en" sz="1800" b="0" i="0" u="none" strike="noStrike" dirty="0">
                <a:effectLst/>
                <a:latin typeface="-webkit-standard"/>
              </a:rPr>
              <a:t>Class) </a:t>
            </a:r>
            <a:r>
              <a:rPr lang="ru-RU" sz="1800" b="0" i="0" u="none" strike="noStrike" dirty="0">
                <a:effectLst/>
                <a:latin typeface="-webkit-standard"/>
              </a:rPr>
              <a:t>будет включать данные о координатах и тарифах. Результатом применения </a:t>
            </a:r>
            <a:r>
              <a:rPr lang="en" sz="1800" b="0" i="0" u="none" strike="noStrike" dirty="0">
                <a:effectLst/>
                <a:latin typeface="-webkit-standard"/>
              </a:rPr>
              <a:t>UML </a:t>
            </a:r>
            <a:r>
              <a:rPr lang="ru-RU" sz="1800" b="0" i="0" u="none" strike="noStrike" dirty="0">
                <a:effectLst/>
                <a:latin typeface="-webkit-standard"/>
              </a:rPr>
              <a:t>в данном примере будет учет всех требований и единое понимание проекта командой и заказчиком.</a:t>
            </a:r>
            <a:r>
              <a:rPr lang="ru-RU" sz="1800" dirty="0"/>
              <a:t>   </a:t>
            </a:r>
          </a:p>
        </p:txBody>
      </p:sp>
      <p:pic>
        <p:nvPicPr>
          <p:cNvPr id="8196" name="Picture 4" descr="Предупреждение – Бесплатные иконки: знаки">
            <a:extLst>
              <a:ext uri="{FF2B5EF4-FFF2-40B4-BE49-F238E27FC236}">
                <a16:creationId xmlns:a16="http://schemas.microsoft.com/office/drawing/2014/main" id="{E367C115-A53B-9906-AAFF-BFB277201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 r="-1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824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36" name="Rectangle 923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Последний слайд презентации &quot;Спасибо за внимание!&quot;">
            <a:extLst>
              <a:ext uri="{FF2B5EF4-FFF2-40B4-BE49-F238E27FC236}">
                <a16:creationId xmlns:a16="http://schemas.microsoft.com/office/drawing/2014/main" id="{18C1295B-F02D-DA26-D2E0-81F1D2579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5" r="6936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38" name="Rectangle 923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469D7-4713-3B16-6EF9-4AD72DFF2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ru-RU" sz="4000" b="1" i="0" u="none" strike="noStrike" dirty="0">
                <a:effectLst/>
                <a:latin typeface="Google Sans Text"/>
              </a:rPr>
              <a:t>Заключение</a:t>
            </a:r>
            <a:endParaRPr lang="ru-RU" sz="40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6A0376-CB8C-C06B-4A7B-E2BC237CE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ru-RU" sz="2000" b="0" i="0" u="none" strike="noStrike" dirty="0">
                <a:effectLst/>
                <a:latin typeface="-webkit-standard"/>
              </a:rPr>
              <a:t>В заключение, </a:t>
            </a:r>
            <a:r>
              <a:rPr lang="en" sz="2000" b="0" i="0" u="none" strike="noStrike" dirty="0">
                <a:effectLst/>
                <a:latin typeface="-webkit-standard"/>
              </a:rPr>
              <a:t>UML – </a:t>
            </a:r>
            <a:r>
              <a:rPr lang="ru-RU" sz="2000" b="0" i="0" u="none" strike="noStrike" dirty="0">
                <a:effectLst/>
                <a:latin typeface="-webkit-standard"/>
              </a:rPr>
              <a:t>это мощный инструмент для анализа требований. Он помогает структурировать информацию, минимизировать риски и обеспечить успех проекта. Ключ к успеху заключается в применении </a:t>
            </a:r>
            <a:r>
              <a:rPr lang="en" sz="2000" b="0" i="0" u="none" strike="noStrike" dirty="0">
                <a:effectLst/>
                <a:latin typeface="-webkit-standard"/>
              </a:rPr>
              <a:t>UML </a:t>
            </a:r>
            <a:r>
              <a:rPr lang="ru-RU" sz="2000" b="0" i="0" u="none" strike="noStrike" dirty="0">
                <a:effectLst/>
                <a:latin typeface="-webkit-standard"/>
              </a:rPr>
              <a:t>с учетом потребностей проекта, не перегружая его излишними деталями.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638426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33" name="Rectangle 312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Бизнес команда обсуждает проект | Бесплатный вектор">
            <a:extLst>
              <a:ext uri="{FF2B5EF4-FFF2-40B4-BE49-F238E27FC236}">
                <a16:creationId xmlns:a16="http://schemas.microsoft.com/office/drawing/2014/main" id="{DC413C3F-6493-170D-E9B5-CAE2FAB9A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8" r="3047" b="-1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34" name="Rectangle 313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47B6EA-2C0F-A20E-3CF2-055E8A081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ru-RU" sz="4000" b="0" i="0" u="none" strike="noStrike">
                <a:effectLst/>
                <a:latin typeface="Google Sans Text"/>
              </a:rPr>
              <a:t>Введение: Зачем мы здесь?</a:t>
            </a:r>
            <a:endParaRPr lang="ru-RU" sz="400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69DF7B-3C5A-1C0F-716B-A9CB9F029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ru-RU" sz="2000" b="0" i="0" u="none" strike="noStrike">
                <a:effectLst/>
                <a:latin typeface="-webkit-standard"/>
              </a:rPr>
              <a:t>Зачем мы здесь? Сегодня мы обсудим унифицированный язык моделирования, или </a:t>
            </a:r>
            <a:r>
              <a:rPr lang="en" sz="2000" b="0" i="0" u="none" strike="noStrike">
                <a:effectLst/>
                <a:latin typeface="-webkit-standard"/>
              </a:rPr>
              <a:t>UML, </a:t>
            </a:r>
            <a:r>
              <a:rPr lang="ru-RU" sz="2000" b="0" i="0" u="none" strike="noStrike">
                <a:effectLst/>
                <a:latin typeface="-webkit-standard"/>
              </a:rPr>
              <a:t>как инструмент для анализа требований к программному обеспечению. </a:t>
            </a:r>
            <a:r>
              <a:rPr lang="en" sz="2000" b="0" i="0" u="none" strike="noStrike">
                <a:effectLst/>
                <a:latin typeface="-webkit-standard"/>
              </a:rPr>
              <a:t>UML </a:t>
            </a:r>
            <a:r>
              <a:rPr lang="ru-RU" sz="2000" b="0" i="0" u="none" strike="noStrike">
                <a:effectLst/>
                <a:latin typeface="-webkit-standard"/>
              </a:rPr>
              <a:t>помогает структурировать сложные процессы разработки. Цель данной презентации – показать, как </a:t>
            </a:r>
            <a:r>
              <a:rPr lang="en" sz="2000" b="0" i="0" u="none" strike="noStrike">
                <a:effectLst/>
                <a:latin typeface="-webkit-standard"/>
              </a:rPr>
              <a:t>UML </a:t>
            </a:r>
            <a:r>
              <a:rPr lang="ru-RU" sz="2000" b="0" i="0" u="none" strike="noStrike">
                <a:effectLst/>
                <a:latin typeface="-webkit-standard"/>
              </a:rPr>
              <a:t>способствует эффективному сбору и анализу требований</a:t>
            </a:r>
            <a:endParaRPr lang="ru-RU" sz="2000"/>
          </a:p>
        </p:txBody>
      </p:sp>
    </p:spTree>
    <p:extLst>
      <p:ext uri="{BB962C8B-B14F-4D97-AF65-F5344CB8AC3E}">
        <p14:creationId xmlns:p14="http://schemas.microsoft.com/office/powerpoint/2010/main" val="2524480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7" name="Rectangle 410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AC2E8E-4886-7FDC-9519-B9BE32F0E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ru-RU" sz="4200" b="0" i="0" u="none" strike="noStrike">
                <a:effectLst/>
                <a:latin typeface="Google Sans Text"/>
              </a:rPr>
              <a:t>Что такое </a:t>
            </a:r>
            <a:r>
              <a:rPr lang="en" sz="4200" b="0" i="0" u="none" strike="noStrike">
                <a:effectLst/>
                <a:latin typeface="Google Sans Text"/>
              </a:rPr>
              <a:t>UML? </a:t>
            </a:r>
            <a:r>
              <a:rPr lang="ru-RU" sz="4200" b="0" i="0" u="none" strike="noStrike">
                <a:effectLst/>
                <a:latin typeface="Google Sans Text"/>
              </a:rPr>
              <a:t>Основы</a:t>
            </a:r>
            <a:endParaRPr lang="ru-RU" sz="4200"/>
          </a:p>
        </p:txBody>
      </p:sp>
      <p:sp>
        <p:nvSpPr>
          <p:cNvPr id="41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E5F107-B9DA-1344-0DDB-65BE50103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ru-RU" sz="2200" b="0" i="0" u="none" strike="noStrike">
                <a:effectLst/>
                <a:latin typeface="-webkit-standard"/>
              </a:rPr>
              <a:t>Что же такое </a:t>
            </a:r>
            <a:r>
              <a:rPr lang="en" sz="2200" b="0" i="0" u="none" strike="noStrike">
                <a:effectLst/>
                <a:latin typeface="-webkit-standard"/>
              </a:rPr>
              <a:t>UML? </a:t>
            </a:r>
            <a:r>
              <a:rPr lang="ru-RU" sz="2200" b="0" i="0" u="none" strike="noStrike">
                <a:effectLst/>
                <a:latin typeface="-webkit-standard"/>
              </a:rPr>
              <a:t>Это стандартный язык для визуализации, описания и документирования систем. Он включает набор диаграмм, которые помогают представить требования в понятной форме.</a:t>
            </a:r>
            <a:endParaRPr lang="ru-RU" sz="2200"/>
          </a:p>
        </p:txBody>
      </p:sp>
      <p:pic>
        <p:nvPicPr>
          <p:cNvPr id="4100" name="Picture 4" descr="Построение моделей транспортного процесса с помощью унифицированного языка  моделирования UML - презентация онлайн">
            <a:extLst>
              <a:ext uri="{FF2B5EF4-FFF2-40B4-BE49-F238E27FC236}">
                <a16:creationId xmlns:a16="http://schemas.microsoft.com/office/drawing/2014/main" id="{92FD5D2D-5DC7-55A7-75D1-0A5C09B1A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840105"/>
            <a:ext cx="6903720" cy="517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6170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F9684-C0F6-DCCC-A2BC-85DC54851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r>
              <a:rPr lang="ru-RU" sz="3000" b="0" i="0" u="none" strike="noStrike">
                <a:effectLst/>
                <a:latin typeface="Google Sans Text"/>
              </a:rPr>
              <a:t>Почему </a:t>
            </a:r>
            <a:r>
              <a:rPr lang="en" sz="3000" b="0" i="0" u="none" strike="noStrike">
                <a:effectLst/>
                <a:latin typeface="Google Sans Text"/>
              </a:rPr>
              <a:t>UML </a:t>
            </a:r>
            <a:r>
              <a:rPr lang="ru-RU" sz="3000" b="0" i="0" u="none" strike="noStrike">
                <a:effectLst/>
                <a:latin typeface="Google Sans Text"/>
              </a:rPr>
              <a:t>важен для анализа требований?</a:t>
            </a:r>
            <a:endParaRPr lang="ru-RU" sz="300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16AE050-B093-7000-1BE9-16CE26CDF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b="24084"/>
          <a:stretch/>
        </p:blipFill>
        <p:spPr bwMode="auto"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9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BA35B5-28E3-FACB-7B85-6358844A3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4777739"/>
            <a:ext cx="6897626" cy="1399223"/>
          </a:xfrm>
        </p:spPr>
        <p:txBody>
          <a:bodyPr anchor="ctr">
            <a:normAutofit/>
          </a:bodyPr>
          <a:lstStyle/>
          <a:p>
            <a:r>
              <a:rPr lang="ru-RU" sz="1500" b="0" i="0" u="none" strike="noStrike">
                <a:effectLst/>
                <a:latin typeface="-webkit-standard"/>
              </a:rPr>
              <a:t>Почему </a:t>
            </a:r>
            <a:r>
              <a:rPr lang="en" sz="1500" b="0" i="0" u="none" strike="noStrike">
                <a:effectLst/>
                <a:latin typeface="-webkit-standard"/>
              </a:rPr>
              <a:t>UML </a:t>
            </a:r>
            <a:r>
              <a:rPr lang="ru-RU" sz="1500" b="0" i="0" u="none" strike="noStrike">
                <a:effectLst/>
                <a:latin typeface="-webkit-standard"/>
              </a:rPr>
              <a:t>важен для анализа требований? Анализ требований – это процесс определения ожиданий пользователей и заказчиков. Без использования </a:t>
            </a:r>
            <a:r>
              <a:rPr lang="en" sz="1500" b="0" i="0" u="none" strike="noStrike">
                <a:effectLst/>
                <a:latin typeface="-webkit-standard"/>
              </a:rPr>
              <a:t>UML </a:t>
            </a:r>
            <a:r>
              <a:rPr lang="ru-RU" sz="1500" b="0" i="0" u="none" strike="noStrike">
                <a:effectLst/>
                <a:latin typeface="-webkit-standard"/>
              </a:rPr>
              <a:t>существует риск выхода за рамки бюджета и сроков, а также неудовлетворенность клиента. </a:t>
            </a:r>
            <a:r>
              <a:rPr lang="en" sz="1500" b="0" i="0" u="none" strike="noStrike">
                <a:effectLst/>
                <a:latin typeface="-webkit-standard"/>
              </a:rPr>
              <a:t>UML </a:t>
            </a:r>
            <a:r>
              <a:rPr lang="ru-RU" sz="1500" b="0" i="0" u="none" strike="noStrike">
                <a:effectLst/>
                <a:latin typeface="-webkit-standard"/>
              </a:rPr>
              <a:t>решает эту проблему, создавая "мост" между техническими специалистами и заказчиками</a:t>
            </a:r>
            <a:endParaRPr lang="ru-RU" sz="1500"/>
          </a:p>
        </p:txBody>
      </p:sp>
    </p:spTree>
    <p:extLst>
      <p:ext uri="{BB962C8B-B14F-4D97-AF65-F5344CB8AC3E}">
        <p14:creationId xmlns:p14="http://schemas.microsoft.com/office/powerpoint/2010/main" val="168464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786C98-3FCE-5CFE-D127-A332E0F3B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913"/>
            <a:ext cx="10515600" cy="1325563"/>
          </a:xfrm>
        </p:spPr>
        <p:txBody>
          <a:bodyPr>
            <a:normAutofit/>
          </a:bodyPr>
          <a:lstStyle/>
          <a:p>
            <a:r>
              <a:rPr lang="ru-RU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Обзор основных диаграмм </a:t>
            </a:r>
            <a:r>
              <a:rPr lang="en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UML </a:t>
            </a:r>
            <a:r>
              <a:rPr lang="ru-RU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для анализа требований</a:t>
            </a:r>
            <a:endParaRPr lang="ru-RU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E11E19-A624-FD67-8100-BA061F4CB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9CA3CF0-B131-97D3-3DBF-DEAA3CA96900}"/>
              </a:ext>
            </a:extLst>
          </p:cNvPr>
          <p:cNvSpPr/>
          <p:nvPr/>
        </p:nvSpPr>
        <p:spPr>
          <a:xfrm>
            <a:off x="1022350" y="1387476"/>
            <a:ext cx="4711700" cy="10668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Структурные диаграммы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DAEC8B8-AB53-AC9F-956C-901256B6D950}"/>
              </a:ext>
            </a:extLst>
          </p:cNvPr>
          <p:cNvSpPr/>
          <p:nvPr/>
        </p:nvSpPr>
        <p:spPr>
          <a:xfrm>
            <a:off x="1022350" y="2524127"/>
            <a:ext cx="2324100" cy="10668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композитной структуры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81958E7-AFB8-3B30-5833-3A79298E39EB}"/>
              </a:ext>
            </a:extLst>
          </p:cNvPr>
          <p:cNvSpPr/>
          <p:nvPr/>
        </p:nvSpPr>
        <p:spPr>
          <a:xfrm>
            <a:off x="3409950" y="2524127"/>
            <a:ext cx="2324100" cy="10668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развертывания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A4C213B-2B64-D0D3-9F74-0C8589991765}"/>
              </a:ext>
            </a:extLst>
          </p:cNvPr>
          <p:cNvSpPr/>
          <p:nvPr/>
        </p:nvSpPr>
        <p:spPr>
          <a:xfrm>
            <a:off x="3409950" y="3660777"/>
            <a:ext cx="2324100" cy="10668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пакетов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89D0B47-3C36-28E6-DC4A-C6422C369923}"/>
              </a:ext>
            </a:extLst>
          </p:cNvPr>
          <p:cNvSpPr/>
          <p:nvPr/>
        </p:nvSpPr>
        <p:spPr>
          <a:xfrm>
            <a:off x="3409950" y="4797427"/>
            <a:ext cx="2324100" cy="10668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профилей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E2A8074-8103-F570-6021-D0E0A89C1557}"/>
              </a:ext>
            </a:extLst>
          </p:cNvPr>
          <p:cNvSpPr/>
          <p:nvPr/>
        </p:nvSpPr>
        <p:spPr>
          <a:xfrm>
            <a:off x="1022350" y="4797427"/>
            <a:ext cx="2324100" cy="10668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объектов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B6C289E-8EB6-8375-8823-3C2D0257FA7B}"/>
              </a:ext>
            </a:extLst>
          </p:cNvPr>
          <p:cNvSpPr/>
          <p:nvPr/>
        </p:nvSpPr>
        <p:spPr>
          <a:xfrm>
            <a:off x="1022350" y="3660777"/>
            <a:ext cx="2324100" cy="10668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классов (и классов анализа)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91A2557-940A-6F68-7246-3811B2983AE4}"/>
              </a:ext>
            </a:extLst>
          </p:cNvPr>
          <p:cNvSpPr/>
          <p:nvPr/>
        </p:nvSpPr>
        <p:spPr>
          <a:xfrm>
            <a:off x="6451600" y="1387476"/>
            <a:ext cx="47117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Диаграммы поведения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AEF73D7-7890-DA12-3671-EAAB4BDAC4CE}"/>
              </a:ext>
            </a:extLst>
          </p:cNvPr>
          <p:cNvSpPr/>
          <p:nvPr/>
        </p:nvSpPr>
        <p:spPr>
          <a:xfrm>
            <a:off x="6451600" y="2524127"/>
            <a:ext cx="23241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Диаграмма вариантов использования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BFF497A-9A7F-B98A-0388-E88166CD0ABE}"/>
              </a:ext>
            </a:extLst>
          </p:cNvPr>
          <p:cNvSpPr/>
          <p:nvPr/>
        </p:nvSpPr>
        <p:spPr>
          <a:xfrm>
            <a:off x="8839200" y="2524127"/>
            <a:ext cx="2324100" cy="10668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деятельности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40CBCB2-91F2-E5A2-1F65-49B5A1A4BADE}"/>
              </a:ext>
            </a:extLst>
          </p:cNvPr>
          <p:cNvSpPr/>
          <p:nvPr/>
        </p:nvSpPr>
        <p:spPr>
          <a:xfrm>
            <a:off x="6451600" y="3660777"/>
            <a:ext cx="2324100" cy="10668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состояний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6D4EDB4-DF6C-FF30-FC5E-F5CB90343411}"/>
              </a:ext>
            </a:extLst>
          </p:cNvPr>
          <p:cNvSpPr/>
          <p:nvPr/>
        </p:nvSpPr>
        <p:spPr>
          <a:xfrm>
            <a:off x="8839200" y="3660777"/>
            <a:ext cx="2324100" cy="10668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последовательности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8011D1A-483A-B47A-E8DE-B8F5F97162E2}"/>
              </a:ext>
            </a:extLst>
          </p:cNvPr>
          <p:cNvSpPr/>
          <p:nvPr/>
        </p:nvSpPr>
        <p:spPr>
          <a:xfrm>
            <a:off x="6451600" y="4797427"/>
            <a:ext cx="2324100" cy="10668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коммуникации (кооперации)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E044B42-D852-F434-6570-D38CB44743D6}"/>
              </a:ext>
            </a:extLst>
          </p:cNvPr>
          <p:cNvSpPr/>
          <p:nvPr/>
        </p:nvSpPr>
        <p:spPr>
          <a:xfrm>
            <a:off x="8845550" y="4797427"/>
            <a:ext cx="2324100" cy="10668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Диаграмма синхронизации</a:t>
            </a:r>
          </a:p>
        </p:txBody>
      </p:sp>
    </p:spTree>
    <p:extLst>
      <p:ext uri="{BB962C8B-B14F-4D97-AF65-F5344CB8AC3E}">
        <p14:creationId xmlns:p14="http://schemas.microsoft.com/office/powerpoint/2010/main" val="1101192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290229-A815-DF8F-0154-7F3CF15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ru-RU" sz="2600" b="1" i="0" u="none" strike="noStrike">
                <a:effectLst/>
                <a:latin typeface="Google Sans Text"/>
              </a:rPr>
              <a:t>Диаграмма вариантов использования (</a:t>
            </a:r>
            <a:r>
              <a:rPr lang="en" sz="2600" b="1" i="0" u="none" strike="noStrike">
                <a:effectLst/>
                <a:latin typeface="Google Sans Text"/>
              </a:rPr>
              <a:t>Use Case Diagram)</a:t>
            </a:r>
            <a:endParaRPr lang="ru-RU" sz="26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855204-31FC-C610-CFBE-EA9F72EE2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ru-RU" sz="1900" b="0" i="0" u="none" strike="noStrike">
                <a:effectLst/>
                <a:latin typeface="-webkit-standard"/>
              </a:rPr>
              <a:t>Первая из них – диаграмма вариантов использования. Она описывает, кто и как будет взаимодействовать с системой. Это помогает выявить ключевые функции и определить границы проекта. Например, для интернет-магазина клиент выбирает товар и оформляет заказ, а администратор управляет каталогом.</a:t>
            </a:r>
            <a:endParaRPr lang="ru-RU" sz="190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7F1A90-7F01-7641-8D5A-EDD65D152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8971" y="640080"/>
            <a:ext cx="678157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669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50AE6B-9B9E-A47C-BCCB-9E406BBAD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ru-RU" sz="3000" b="1" i="0" u="none" strike="noStrike">
                <a:effectLst/>
                <a:latin typeface="Google Sans Text"/>
              </a:rPr>
              <a:t>Диаграмма классов (</a:t>
            </a:r>
            <a:r>
              <a:rPr lang="en" sz="3000" b="1" i="0" u="none" strike="noStrike">
                <a:effectLst/>
                <a:latin typeface="Google Sans Text"/>
              </a:rPr>
              <a:t>Class Diagram)</a:t>
            </a:r>
            <a:endParaRPr lang="ru-RU" sz="3000"/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EBCB35-3374-8D89-4533-7647F4BB5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ru-RU" sz="1700" b="0" i="0" u="none" strike="noStrike" dirty="0">
                <a:effectLst/>
                <a:latin typeface="-webkit-standard"/>
              </a:rPr>
              <a:t>Вторая диаграмма – диаграмма классов. Она определяет структуру данных и связи между объектами. Это позволяет уточнить необходимые данные и предотвратить ошибки при проектировании базы данных.</a:t>
            </a:r>
            <a:endParaRPr lang="ru-RU" sz="1700" dirty="0"/>
          </a:p>
        </p:txBody>
      </p:sp>
      <p:pic>
        <p:nvPicPr>
          <p:cNvPr id="4" name="Рисунок 3" descr="Изображение выглядит как диаграмма, линия, зарисовка, Пла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C217F4E6-4BC4-CE9E-78C2-DDD40A3BE5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32" t="9325" r="1968" b="8499"/>
          <a:stretch/>
        </p:blipFill>
        <p:spPr>
          <a:xfrm>
            <a:off x="664625" y="2290936"/>
            <a:ext cx="10850558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547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F5F32B-A1C0-9CD4-FB4D-73D49C76B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ru-RU" sz="3000" b="1" i="0" u="none" strike="noStrike">
                <a:effectLst/>
                <a:latin typeface="Google Sans Text"/>
              </a:rPr>
              <a:t>Диаграмма активности (</a:t>
            </a:r>
            <a:r>
              <a:rPr lang="en" sz="3000" b="1" i="0" u="none" strike="noStrike">
                <a:effectLst/>
                <a:latin typeface="Google Sans Text"/>
              </a:rPr>
              <a:t>Activity Diagram)</a:t>
            </a:r>
            <a:endParaRPr lang="ru-RU" sz="30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2919FC-4E27-EBA5-AACE-F1427ED1F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ru-RU" sz="1700" b="0" i="0" u="none" strike="noStrike" dirty="0">
                <a:effectLst/>
                <a:latin typeface="-webkit-standard"/>
              </a:rPr>
              <a:t>Третья – диаграмма активности, которая описывает последовательность действий в процессе. Она полезна для выявления узких мест и возможных ошибок в бизнес-процессах. </a:t>
            </a:r>
            <a:endParaRPr lang="ru-RU" sz="17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6E3852F-A09C-30D8-A344-B319EA6C93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009" t="5471" r="6891" b="7121"/>
          <a:stretch/>
        </p:blipFill>
        <p:spPr>
          <a:xfrm>
            <a:off x="2616789" y="2290936"/>
            <a:ext cx="6946230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497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6B8132-43CF-EA79-D7C5-5B9E1391B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ru-RU" sz="2600" b="1" i="0" u="none" strike="noStrike">
                <a:effectLst/>
                <a:latin typeface="Google Sans Text"/>
              </a:rPr>
              <a:t>Диаграмма последовательности (</a:t>
            </a:r>
            <a:r>
              <a:rPr lang="en" sz="2600" b="1" i="0" u="none" strike="noStrike">
                <a:effectLst/>
                <a:latin typeface="Google Sans Text"/>
              </a:rPr>
              <a:t>Sequence Diagram)</a:t>
            </a:r>
            <a:endParaRPr lang="ru-RU" sz="26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19AE7F-CF9B-3FFA-2145-66326DC49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ru-RU" sz="1700" b="0" i="0" u="none" strike="noStrike" dirty="0">
                <a:effectLst/>
                <a:latin typeface="-webkit-standard"/>
              </a:rPr>
              <a:t>Четвертая диаграмма – это диаграмма последовательности. Она отображает взаимодействие объектов во времени. Это помогает понять обмен данными между компонентами системы.</a:t>
            </a:r>
            <a:endParaRPr lang="ru-RU" sz="17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5592CE-1B71-437F-1A2B-34B4171C94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327" b="6671"/>
          <a:stretch/>
        </p:blipFill>
        <p:spPr>
          <a:xfrm>
            <a:off x="1877827" y="2290936"/>
            <a:ext cx="8424153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87810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</TotalTime>
  <Words>541</Words>
  <Application>Microsoft Macintosh PowerPoint</Application>
  <PresentationFormat>Широкоэкранный</PresentationFormat>
  <Paragraphs>41</Paragraphs>
  <Slides>12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-webkit-standard</vt:lpstr>
      <vt:lpstr>Aptos</vt:lpstr>
      <vt:lpstr>Aptos Display</vt:lpstr>
      <vt:lpstr>Arial</vt:lpstr>
      <vt:lpstr>Google Sans Text</vt:lpstr>
      <vt:lpstr>Times New Roman</vt:lpstr>
      <vt:lpstr>Тема Office</vt:lpstr>
      <vt:lpstr>Применение UML для анализа требований к программному обеспечению</vt:lpstr>
      <vt:lpstr>Введение: Зачем мы здесь?</vt:lpstr>
      <vt:lpstr>Что такое UML? Основы</vt:lpstr>
      <vt:lpstr>Почему UML важен для анализа требований?</vt:lpstr>
      <vt:lpstr>Обзор основных диаграмм UML для анализа требований</vt:lpstr>
      <vt:lpstr>Диаграмма вариантов использования (Use Case Diagram)</vt:lpstr>
      <vt:lpstr>Диаграмма классов (Class Diagram)</vt:lpstr>
      <vt:lpstr>Диаграмма активности (Activity Diagram)</vt:lpstr>
      <vt:lpstr>Диаграмма последовательности (Sequence Diagram)</vt:lpstr>
      <vt:lpstr>Преимущества применения UML</vt:lpstr>
      <vt:lpstr>Ограничения и практический пример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@PennoeBot</dc:creator>
  <cp:lastModifiedBy>@PennoeBot</cp:lastModifiedBy>
  <cp:revision>3</cp:revision>
  <dcterms:created xsi:type="dcterms:W3CDTF">2025-05-11T14:04:55Z</dcterms:created>
  <dcterms:modified xsi:type="dcterms:W3CDTF">2025-05-12T08:09:20Z</dcterms:modified>
</cp:coreProperties>
</file>

<file path=docProps/thumbnail.jpeg>
</file>